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1171" r:id="rId3"/>
    <p:sldId id="1174" r:id="rId4"/>
    <p:sldId id="1175" r:id="rId5"/>
    <p:sldId id="1176" r:id="rId6"/>
    <p:sldId id="1177" r:id="rId7"/>
    <p:sldId id="1152" r:id="rId8"/>
    <p:sldId id="1143" r:id="rId9"/>
    <p:sldId id="117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7" userDrawn="1">
          <p15:clr>
            <a:srgbClr val="A4A3A4"/>
          </p15:clr>
        </p15:guide>
        <p15:guide id="4" pos="7243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2729" userDrawn="1">
          <p15:clr>
            <a:srgbClr val="A4A3A4"/>
          </p15:clr>
        </p15:guide>
        <p15:guide id="8" pos="4974" userDrawn="1">
          <p15:clr>
            <a:srgbClr val="A4A3A4"/>
          </p15:clr>
        </p15:guide>
        <p15:guide id="9" orient="horz" pos="1139" userDrawn="1">
          <p15:clr>
            <a:srgbClr val="A4A3A4"/>
          </p15:clr>
        </p15:guide>
        <p15:guide id="10" orient="horz" pos="2387" userDrawn="1">
          <p15:clr>
            <a:srgbClr val="A4A3A4"/>
          </p15:clr>
        </p15:guide>
        <p15:guide id="11" pos="1572" userDrawn="1">
          <p15:clr>
            <a:srgbClr val="A4A3A4"/>
          </p15:clr>
        </p15:guide>
        <p15:guide id="12" pos="6108" userDrawn="1">
          <p15:clr>
            <a:srgbClr val="A4A3A4"/>
          </p15:clr>
        </p15:guide>
        <p15:guide id="13" orient="horz" pos="1933" userDrawn="1">
          <p15:clr>
            <a:srgbClr val="A4A3A4"/>
          </p15:clr>
        </p15:guide>
        <p15:guide id="14" orient="horz" pos="550" userDrawn="1">
          <p15:clr>
            <a:srgbClr val="A4A3A4"/>
          </p15:clr>
        </p15:guide>
        <p15:guide id="15" orient="horz" pos="2001" userDrawn="1">
          <p15:clr>
            <a:srgbClr val="A4A3A4"/>
          </p15:clr>
        </p15:guide>
        <p15:guide id="16" pos="7129" userDrawn="1">
          <p15:clr>
            <a:srgbClr val="A4A3A4"/>
          </p15:clr>
        </p15:guide>
        <p15:guide id="17" pos="5086" userDrawn="1">
          <p15:clr>
            <a:srgbClr val="A4A3A4"/>
          </p15:clr>
        </p15:guide>
        <p15:guide id="18" pos="551" userDrawn="1">
          <p15:clr>
            <a:srgbClr val="A4A3A4"/>
          </p15:clr>
        </p15:guide>
        <p15:guide id="19" pos="2594" userDrawn="1">
          <p15:clr>
            <a:srgbClr val="A4A3A4"/>
          </p15:clr>
        </p15:guide>
        <p15:guide id="20" pos="3340" userDrawn="1">
          <p15:clr>
            <a:srgbClr val="A4A3A4"/>
          </p15:clr>
        </p15:guide>
        <p15:guide id="21" pos="2820" userDrawn="1">
          <p15:clr>
            <a:srgbClr val="A4A3A4"/>
          </p15:clr>
        </p15:guide>
        <p15:guide id="22" orient="horz" pos="2636" userDrawn="1">
          <p15:clr>
            <a:srgbClr val="A4A3A4"/>
          </p15:clr>
        </p15:guide>
        <p15:guide id="23" pos="6562" userDrawn="1">
          <p15:clr>
            <a:srgbClr val="A4A3A4"/>
          </p15:clr>
        </p15:guide>
        <p15:guide id="24" orient="horz" pos="3748" userDrawn="1">
          <p15:clr>
            <a:srgbClr val="A4A3A4"/>
          </p15:clr>
        </p15:guide>
        <p15:guide id="25" orient="horz" pos="2260" userDrawn="1">
          <p15:clr>
            <a:srgbClr val="A4A3A4"/>
          </p15:clr>
        </p15:guide>
        <p15:guide id="26" orient="horz" pos="2319" userDrawn="1">
          <p15:clr>
            <a:srgbClr val="A4A3A4"/>
          </p15:clr>
        </p15:guide>
        <p15:guide id="27" pos="3726" userDrawn="1">
          <p15:clr>
            <a:srgbClr val="A4A3A4"/>
          </p15:clr>
        </p15:guide>
        <p15:guide id="28" pos="3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D4F"/>
    <a:srgbClr val="5B5B5B"/>
    <a:srgbClr val="7F7F7F"/>
    <a:srgbClr val="23B9F0"/>
    <a:srgbClr val="A5E6FA"/>
    <a:srgbClr val="4673C3"/>
    <a:srgbClr val="466EBE"/>
    <a:srgbClr val="0000FF"/>
    <a:srgbClr val="053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2105" autoAdjust="0"/>
  </p:normalViewPr>
  <p:slideViewPr>
    <p:cSldViewPr snapToGrid="0" snapToObjects="1" showGuides="1">
      <p:cViewPr varScale="1">
        <p:scale>
          <a:sx n="89" d="100"/>
          <a:sy n="89" d="100"/>
        </p:scale>
        <p:origin x="475" y="72"/>
      </p:cViewPr>
      <p:guideLst>
        <p:guide orient="horz" pos="2160"/>
        <p:guide pos="3840"/>
        <p:guide pos="437"/>
        <p:guide pos="7243"/>
        <p:guide orient="horz" pos="232"/>
        <p:guide orient="horz" pos="4088"/>
        <p:guide pos="2729"/>
        <p:guide pos="4974"/>
        <p:guide orient="horz" pos="1139"/>
        <p:guide orient="horz" pos="2387"/>
        <p:guide pos="1572"/>
        <p:guide pos="6108"/>
        <p:guide orient="horz" pos="1933"/>
        <p:guide orient="horz" pos="550"/>
        <p:guide orient="horz" pos="2001"/>
        <p:guide pos="7129"/>
        <p:guide pos="5086"/>
        <p:guide pos="551"/>
        <p:guide pos="2594"/>
        <p:guide pos="3340"/>
        <p:guide pos="2820"/>
        <p:guide orient="horz" pos="2636"/>
        <p:guide pos="6562"/>
        <p:guide orient="horz" pos="3748"/>
        <p:guide orient="horz" pos="2260"/>
        <p:guide orient="horz" pos="2319"/>
        <p:guide pos="3726"/>
        <p:guide pos="39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B013-9994-4EBE-AD6B-0BCFF64BB990}" type="datetimeFigureOut">
              <a:rPr lang="ru-RU" smtClean="0"/>
              <a:t>08.07.2022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430BE-66F7-452E-9791-7BBB10985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76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464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16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71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12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50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89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6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430BE-66F7-452E-9791-7BBB10985FF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08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TPAT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C85D5AD9-F4DC-4B21-8EFD-011154B5DF2D}"/>
              </a:ext>
            </a:extLst>
          </p:cNvPr>
          <p:cNvSpPr/>
          <p:nvPr userDrawn="1"/>
        </p:nvSpPr>
        <p:spPr>
          <a:xfrm>
            <a:off x="443347" y="5947064"/>
            <a:ext cx="4969164" cy="7215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B2F011A-FDB7-4076-94EA-0C49A81BC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19" y="184728"/>
            <a:ext cx="3193947" cy="460665"/>
          </a:xfrm>
          <a:prstGeom prst="rect">
            <a:avLst/>
          </a:prstGeom>
        </p:spPr>
      </p:pic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xmlns="" id="{C1D4DE05-016A-466D-9D7C-AE518F1BC9FC}"/>
              </a:ext>
            </a:extLst>
          </p:cNvPr>
          <p:cNvCxnSpPr/>
          <p:nvPr userDrawn="1"/>
        </p:nvCxnSpPr>
        <p:spPr>
          <a:xfrm>
            <a:off x="0" y="258619"/>
            <a:ext cx="12192000" cy="692727"/>
          </a:xfrm>
          <a:prstGeom prst="bentConnector3">
            <a:avLst>
              <a:gd name="adj1" fmla="val 68258"/>
            </a:avLst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xmlns="" id="{6A5D255E-F895-4CE8-ABA2-374FA19904CD}"/>
              </a:ext>
            </a:extLst>
          </p:cNvPr>
          <p:cNvCxnSpPr>
            <a:cxnSpLocks/>
          </p:cNvCxnSpPr>
          <p:nvPr userDrawn="1"/>
        </p:nvCxnSpPr>
        <p:spPr>
          <a:xfrm>
            <a:off x="-9235" y="299029"/>
            <a:ext cx="12219708" cy="698499"/>
          </a:xfrm>
          <a:prstGeom prst="bentConnector3">
            <a:avLst>
              <a:gd name="adj1" fmla="val 65042"/>
            </a:avLst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xmlns="" id="{DB26F013-FD17-482A-AFCB-2E5B69FD4F9A}"/>
              </a:ext>
            </a:extLst>
          </p:cNvPr>
          <p:cNvCxnSpPr>
            <a:cxnSpLocks/>
          </p:cNvCxnSpPr>
          <p:nvPr userDrawn="1"/>
        </p:nvCxnSpPr>
        <p:spPr>
          <a:xfrm>
            <a:off x="1" y="442193"/>
            <a:ext cx="12201236" cy="721590"/>
          </a:xfrm>
          <a:prstGeom prst="bentConnector3">
            <a:avLst>
              <a:gd name="adj1" fmla="val 66655"/>
            </a:avLst>
          </a:prstGeom>
          <a:ln w="57150">
            <a:solidFill>
              <a:srgbClr val="FECC00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BB470F14-B8AB-44B2-83BA-A99D2BA7768B}"/>
              </a:ext>
            </a:extLst>
          </p:cNvPr>
          <p:cNvSpPr/>
          <p:nvPr userDrawn="1"/>
        </p:nvSpPr>
        <p:spPr>
          <a:xfrm>
            <a:off x="1" y="6326910"/>
            <a:ext cx="4793673" cy="531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/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xmlns="" id="{DA27E6D3-E31B-4A8D-B864-16DAE7FDC440}"/>
              </a:ext>
            </a:extLst>
          </p:cNvPr>
          <p:cNvCxnSpPr>
            <a:cxnSpLocks/>
          </p:cNvCxnSpPr>
          <p:nvPr userDrawn="1"/>
        </p:nvCxnSpPr>
        <p:spPr>
          <a:xfrm>
            <a:off x="-9237" y="6136410"/>
            <a:ext cx="12210473" cy="606135"/>
          </a:xfrm>
          <a:prstGeom prst="bentConnector3">
            <a:avLst>
              <a:gd name="adj1" fmla="val 41377"/>
            </a:avLst>
          </a:prstGeom>
          <a:ln w="57150">
            <a:solidFill>
              <a:srgbClr val="FECC00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xmlns="" id="{2BB3B6F0-3A59-41EC-A70D-E58025892194}"/>
              </a:ext>
            </a:extLst>
          </p:cNvPr>
          <p:cNvCxnSpPr>
            <a:cxnSpLocks/>
          </p:cNvCxnSpPr>
          <p:nvPr userDrawn="1"/>
        </p:nvCxnSpPr>
        <p:spPr>
          <a:xfrm>
            <a:off x="3" y="6194137"/>
            <a:ext cx="12191998" cy="405245"/>
          </a:xfrm>
          <a:prstGeom prst="bentConnector3">
            <a:avLst>
              <a:gd name="adj1" fmla="val 43485"/>
            </a:avLst>
          </a:prstGeom>
          <a:ln w="57150"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FC14FC9-0385-4E21-B176-E43ED8A3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638" y="6302666"/>
            <a:ext cx="424873" cy="5553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fld id="{5C5BBCCB-4976-6245-B860-FAE0ECC327C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762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ABBBDA-ADAF-4140-93C6-0A0BBD8D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AC8885E-79C2-0D4C-8164-73880A7E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348904C-DE60-7645-A519-EED09ED9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DB1E34D-DCD8-294A-95B0-32B1A079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3A5F73B-5C40-7A45-B207-CF957966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141210C-E4D4-5B4E-97CD-E5156184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977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270228-36D5-DB4A-9B2B-70D4DC82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954B4E0C-4997-B943-854E-062BCF24D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4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7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1E4E83C-4F89-2143-93A5-2A5A4984D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1" indent="0">
              <a:buNone/>
              <a:defRPr sz="1200"/>
            </a:lvl3pPr>
            <a:lvl4pPr marL="1371543" indent="0">
              <a:buNone/>
              <a:defRPr sz="1000"/>
            </a:lvl4pPr>
            <a:lvl5pPr marL="1828724" indent="0">
              <a:buNone/>
              <a:defRPr sz="1000"/>
            </a:lvl5pPr>
            <a:lvl6pPr marL="2285904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7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76D5453-3C2B-2A4B-B2E3-BF455880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D0DCA10-8F97-A444-B75A-EEC47104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77A9FFC-1E0F-4045-AB86-3DB6E0E9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5853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0FBF805-24E1-3545-83FB-BABA5F17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6F2DFA7-916F-CB4A-85DB-3D45C5C80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D43DBA2-288D-6B45-B795-5AB918B3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82FB628-86A8-F341-BA67-785676AC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A69CA1A-4DB3-B645-B7A0-9724FB4B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78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372F25BA-40AC-8D46-9412-D25170671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2F9C7DB-E9E6-7C47-8DEA-29C12C700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0822CF-B7CF-6745-8FFB-9656F262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2B8B8B3-57CF-084D-B08D-432150A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103D5D7-C1F1-E148-A627-F9D6AECA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652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3D6955-0533-874F-A6CB-B72CC388C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ED5E3D8-D744-1B4F-A8A8-E3A9B711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1" indent="0" algn="ctr">
              <a:buNone/>
              <a:defRPr sz="2000"/>
            </a:lvl2pPr>
            <a:lvl3pPr marL="914361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4" indent="0" algn="ctr">
              <a:buNone/>
              <a:defRPr sz="1600"/>
            </a:lvl5pPr>
            <a:lvl6pPr marL="2285904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7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CFE71D8-4FAA-334C-B7C4-D5CB76FC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8864EC5-844A-B54E-B390-BAA74D38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2B42045-C5F2-D546-8CA2-B33051B7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8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AE75BE0-5D1F-BC4E-91CD-4C1017C1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462A150-5EA4-1E49-A426-677D37D7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F11CC5-3169-1E4B-835A-D608D610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D6E6F2E-8706-C249-94B3-1FD12904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A0F4C8E-5227-164E-AECF-40D45329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43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120DC7-854B-4497-B040-2CF87A47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7F13C88-11CF-4086-BAD6-718E8DD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6C77627-5CFE-4BAF-BC73-3060B10A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E934225-7F50-4D97-8E86-D60DBF89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83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96EC8B-1CF4-3A45-8835-FFC35AAB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3BB4FE-DABB-2549-851B-4F7FD8C1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43303A0-916E-204F-9FAB-1C808CD5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9888178-8710-EE49-BFD5-4FC08D73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303DD9-7A23-1442-B4E3-96C74AF8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77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B0F258F-BBFD-6E48-BB56-53B2CFFB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8886863-D92B-0D41-8AA7-DDA3B25F1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6840422-84C8-E342-9793-C13D4AEF9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47D70AA-F854-3943-9949-6884D613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5C758C3-CA55-DE46-B016-F4C60D25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1AEE8A9-45B4-184E-9A32-3354B50F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04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03E4CE-0258-9C4A-977D-2A58EA4B4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08F706E-97BF-0C41-A188-8D30940D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4E8F3DA-924E-AA45-A9F6-1383DD068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DB6FD5A-DCAA-9D47-A93C-92E437F03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4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80E4E260-EE91-8B4B-9307-06E3EE5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C05F8914-81E6-FA44-B137-864BBB26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53771715-8FCB-CA4E-9670-35CEC0EF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8D3F1CD1-8246-E949-9EC4-F0D0478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55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C321FD-3F9D-7145-BC2B-BFFBFD10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665D11CD-438B-4642-8479-0D3EB7F6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77266A4-A573-E347-8D47-06CF3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AF03314-8C60-F843-9C1B-7670C752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39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E37CE8A-045D-0745-80A0-89CEFAF0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EBD2A5E0-9433-7648-8FBB-973F49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6AADD7B-CF22-5448-91D0-373A8F48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30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A251431-C9F9-9F44-8AA8-884B5BAE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85F7CF5-43D1-2B4C-BC4F-DE8D2D87D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574FA4A-990F-F84D-BC76-C197D8FA2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A6A3-4B09-E94D-A8D5-849430F19BA2}" type="datetimeFigureOut">
              <a:rPr lang="ru-RU" smtClean="0"/>
              <a:t>08.07.2022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3FE4305-371D-7B41-AF92-B90371012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6AD4806-4457-604D-8829-2E8697FA4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BBCCB-4976-6245-B860-FAE0ECC327C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23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86E3CF9-6C70-4816-A658-93908459A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4"/>
          <a:stretch/>
        </p:blipFill>
        <p:spPr>
          <a:xfrm>
            <a:off x="-1" y="-911"/>
            <a:ext cx="12199691" cy="6858911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5D5239B1-4474-F14B-B3B8-C12293DE436E}"/>
              </a:ext>
            </a:extLst>
          </p:cNvPr>
          <p:cNvGrpSpPr/>
          <p:nvPr/>
        </p:nvGrpSpPr>
        <p:grpSpPr>
          <a:xfrm>
            <a:off x="-36000" y="5325209"/>
            <a:ext cx="10476000" cy="1333570"/>
            <a:chOff x="-58825" y="5446161"/>
            <a:chExt cx="10476000" cy="1080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825E66E4-785E-3D4E-8C1F-AA5481950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8825" y="5446161"/>
              <a:ext cx="10476000" cy="1080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1925D64-AD34-DB40-93B5-6B8526CF86E7}"/>
                </a:ext>
              </a:extLst>
            </p:cNvPr>
            <p:cNvSpPr txBox="1"/>
            <p:nvPr/>
          </p:nvSpPr>
          <p:spPr>
            <a:xfrm>
              <a:off x="1465761" y="5605650"/>
              <a:ext cx="7919573" cy="7726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3000" b="1" dirty="0">
                  <a:solidFill>
                    <a:srgbClr val="5B5B5B"/>
                  </a:solidFill>
                  <a:latin typeface="HeliosCond" panose="04000800000000000000" pitchFamily="82" charset="0"/>
                  <a:ea typeface="Calibri" panose="020F0502020204030204" pitchFamily="34" charset="0"/>
                  <a:cs typeface="Times New Roman" panose="02020603050405020304" pitchFamily="18" charset="0"/>
                </a:rPr>
                <a:t>ТЕТРАТЕК  </a:t>
              </a:r>
              <a:r>
                <a:rPr lang="en-US" sz="3000" b="1" dirty="0">
                  <a:solidFill>
                    <a:srgbClr val="5B5B5B"/>
                  </a:solidFill>
                  <a:latin typeface="HeliosCond" panose="04000800000000000000" pitchFamily="82" charset="0"/>
                  <a:ea typeface="Calibri" panose="020F0502020204030204" pitchFamily="34" charset="0"/>
                  <a:cs typeface="Times New Roman" panose="02020603050405020304" pitchFamily="18" charset="0"/>
                </a:rPr>
                <a:t>|</a:t>
              </a:r>
              <a:r>
                <a:rPr lang="ru-RU" sz="3000" b="1" dirty="0">
                  <a:solidFill>
                    <a:srgbClr val="5B5B5B"/>
                  </a:solidFill>
                  <a:latin typeface="HeliosCond" panose="04000800000000000000" pitchFamily="8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ОПЕРАТИВНЫЙ </a:t>
              </a:r>
              <a:r>
                <a:rPr lang="ru-RU" sz="3000" b="1" dirty="0">
                  <a:solidFill>
                    <a:srgbClr val="5B5B5B"/>
                  </a:solidFill>
                  <a:cs typeface="Times New Roman" panose="02020603050405020304" pitchFamily="18" charset="0"/>
                </a:rPr>
                <a:t>КОНТРОЛЬ 				 ПОДЛИННОСТИ РЕАГЕНТОВ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98E0A5A-7B0D-4E47-8317-75424F33B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9" t="18589" r="35054" b="45381"/>
          <a:stretch/>
        </p:blipFill>
        <p:spPr>
          <a:xfrm>
            <a:off x="304800" y="5633988"/>
            <a:ext cx="878986" cy="6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9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09F528-E7B1-4954-84CC-2E95547E0916}"/>
              </a:ext>
            </a:extLst>
          </p:cNvPr>
          <p:cNvSpPr txBox="1"/>
          <p:nvPr/>
        </p:nvSpPr>
        <p:spPr>
          <a:xfrm>
            <a:off x="435723" y="599199"/>
            <a:ext cx="6464911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ru-RU" sz="3200" b="1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СВЕДЕНИЯ О КОМПАНИИ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BA1CE4-A6E2-427B-A971-39F4FFECE8EF}"/>
              </a:ext>
            </a:extLst>
          </p:cNvPr>
          <p:cNvSpPr txBox="1"/>
          <p:nvPr/>
        </p:nvSpPr>
        <p:spPr>
          <a:xfrm>
            <a:off x="435724" y="1469421"/>
            <a:ext cx="10579118" cy="12960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ООО «ТЕТРАТЕК» ведет свою историю с 2010 года. Все эти годы мы не просто работали, а развивались сами и помогали развивать рынок аналитических исследований, делая его эффективным. Мы ценим доверие наших Заказчиков и работаем с каждым клиентом , исходя из принципов комплексного подхода к поставленным задачам, взаимного долгосрочного партнёрства и полной информационной открытости.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B4CCA9-625C-4B82-8A36-76007D2EB3E5}"/>
              </a:ext>
            </a:extLst>
          </p:cNvPr>
          <p:cNvSpPr txBox="1"/>
          <p:nvPr/>
        </p:nvSpPr>
        <p:spPr>
          <a:xfrm>
            <a:off x="344283" y="2940762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КЛЮЧЕВЫЕ ПРИНЦИПЫ НАШЕЙ РАБОТЫ: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F4ACE1-8C1B-43D2-9CC3-7639C15CC7EC}"/>
              </a:ext>
            </a:extLst>
          </p:cNvPr>
          <p:cNvSpPr txBox="1"/>
          <p:nvPr/>
        </p:nvSpPr>
        <p:spPr>
          <a:xfrm>
            <a:off x="4108511" y="3465281"/>
            <a:ext cx="30612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ИНДИВИДУАЛЬНЫЙ ПОДХОД К КАЖДОМУ ЗАКАЗЧИКУ</a:t>
            </a:r>
            <a:endParaRPr lang="ru-RU" sz="2400" dirty="0">
              <a:solidFill>
                <a:srgbClr val="5B5B5B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7712A29-B3E0-4AC8-8FFC-AC2D16EDCE64}"/>
              </a:ext>
            </a:extLst>
          </p:cNvPr>
          <p:cNvSpPr txBox="1"/>
          <p:nvPr/>
        </p:nvSpPr>
        <p:spPr>
          <a:xfrm>
            <a:off x="344283" y="3847019"/>
            <a:ext cx="2978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ПРОФЕССИОНАЛИЗМ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8FB42D-E582-4A83-AFAF-C5451A16D4DE}"/>
              </a:ext>
            </a:extLst>
          </p:cNvPr>
          <p:cNvSpPr txBox="1"/>
          <p:nvPr/>
        </p:nvSpPr>
        <p:spPr>
          <a:xfrm>
            <a:off x="8308464" y="3585373"/>
            <a:ext cx="2877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ОТВЕТСТВЕННОСТЬ ЗА РЕЗУЛЬТАТ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2E9C95E8-84BC-499E-801F-E744981AAF5A}"/>
              </a:ext>
            </a:extLst>
          </p:cNvPr>
          <p:cNvCxnSpPr>
            <a:cxnSpLocks/>
          </p:cNvCxnSpPr>
          <p:nvPr/>
        </p:nvCxnSpPr>
        <p:spPr>
          <a:xfrm>
            <a:off x="3665280" y="3465280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xmlns="" id="{14970E8C-BA30-4F3F-9C8A-D527DD72837D}"/>
              </a:ext>
            </a:extLst>
          </p:cNvPr>
          <p:cNvCxnSpPr>
            <a:cxnSpLocks/>
          </p:cNvCxnSpPr>
          <p:nvPr/>
        </p:nvCxnSpPr>
        <p:spPr>
          <a:xfrm>
            <a:off x="7607360" y="3465280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D19DEEA-DF34-404C-A2BC-285B09AC2453}"/>
              </a:ext>
            </a:extLst>
          </p:cNvPr>
          <p:cNvSpPr txBox="1"/>
          <p:nvPr/>
        </p:nvSpPr>
        <p:spPr>
          <a:xfrm>
            <a:off x="4231634" y="4769149"/>
            <a:ext cx="26746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нас важен каждый клиент, вне зависимости от его масштабов и специализации, поэтому мы всегда предлагаем лучшие решения.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8CD0F13-2FF5-4D47-8373-11EF8ACA6F60}"/>
              </a:ext>
            </a:extLst>
          </p:cNvPr>
          <p:cNvSpPr txBox="1"/>
          <p:nvPr/>
        </p:nvSpPr>
        <p:spPr>
          <a:xfrm>
            <a:off x="8409999" y="4588591"/>
            <a:ext cx="267462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гордимся тем, что всегда выполняем взятые обязательства, последовательны в достижении поставленных перед нами задач и несем ответственность за результат нашей работы.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21490EC-997B-4A38-AAEF-5DA4C6A61B5E}"/>
              </a:ext>
            </a:extLst>
          </p:cNvPr>
          <p:cNvSpPr txBox="1"/>
          <p:nvPr/>
        </p:nvSpPr>
        <p:spPr>
          <a:xfrm>
            <a:off x="442101" y="4383944"/>
            <a:ext cx="267462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годы работы сотрудниками компании накоплен опыт, знания и навыки, необходимые для максимально эффективного решения задач любого уровня сложности в кратчайшие сроки.</a:t>
            </a:r>
          </a:p>
        </p:txBody>
      </p:sp>
    </p:spTree>
    <p:extLst>
      <p:ext uri="{BB962C8B-B14F-4D97-AF65-F5344CB8AC3E}">
        <p14:creationId xmlns:p14="http://schemas.microsoft.com/office/powerpoint/2010/main" val="45498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4B71E8-197D-44AD-9D98-32652F0345A2}"/>
              </a:ext>
            </a:extLst>
          </p:cNvPr>
          <p:cNvSpPr txBox="1"/>
          <p:nvPr/>
        </p:nvSpPr>
        <p:spPr>
          <a:xfrm>
            <a:off x="564507" y="730854"/>
            <a:ext cx="729661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2400" b="1" dirty="0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ОПЕРАТИВНЫЙ КОНТРОЛЬ ПОДЛИННОСТИ РЕАГЕНТОВ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FC680BB-04EC-9C85-4C52-68D960CD861F}"/>
              </a:ext>
            </a:extLst>
          </p:cNvPr>
          <p:cNvSpPr txBox="1"/>
          <p:nvPr/>
        </p:nvSpPr>
        <p:spPr>
          <a:xfrm>
            <a:off x="564507" y="1282995"/>
            <a:ext cx="455733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ВОЗМОЖНЫЕ ПРОБЛЕМЫ С ОБОРОТОМ РЕАГЕНТОВ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F4CB08E2-18A2-C64D-B036-12D3C1E90FF3}"/>
              </a:ext>
            </a:extLst>
          </p:cNvPr>
          <p:cNvSpPr/>
          <p:nvPr/>
        </p:nvSpPr>
        <p:spPr>
          <a:xfrm>
            <a:off x="564507" y="2184998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B6B23D1-B531-7110-32EE-62804A35ADDC}"/>
              </a:ext>
            </a:extLst>
          </p:cNvPr>
          <p:cNvSpPr txBox="1"/>
          <p:nvPr/>
        </p:nvSpPr>
        <p:spPr>
          <a:xfrm>
            <a:off x="681975" y="2364892"/>
            <a:ext cx="282956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ИЗМЕНЕНИЕ РЕЦЕПТУРЫ ПРОМЫШЛЕННОЙ ПАРТИИ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5D34025-918E-8EBB-A4CA-3A421C63F574}"/>
              </a:ext>
            </a:extLst>
          </p:cNvPr>
          <p:cNvSpPr/>
          <p:nvPr/>
        </p:nvSpPr>
        <p:spPr>
          <a:xfrm>
            <a:off x="4283067" y="2184998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6506081-4606-538D-BD01-F8EEE6AF7E53}"/>
              </a:ext>
            </a:extLst>
          </p:cNvPr>
          <p:cNvSpPr txBox="1"/>
          <p:nvPr/>
        </p:nvSpPr>
        <p:spPr>
          <a:xfrm>
            <a:off x="4400534" y="2381034"/>
            <a:ext cx="2906245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ИЗМЕНЕНИЕ ХАРАКТЕРИСТИК </a:t>
            </a:r>
          </a:p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РЕАГЕНТА ПРИ ХРАНЕНИИ НА СКЛАДЕ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xmlns="" id="{6FCA1198-A81C-FE08-BB14-8224D60B4A57}"/>
              </a:ext>
            </a:extLst>
          </p:cNvPr>
          <p:cNvSpPr/>
          <p:nvPr/>
        </p:nvSpPr>
        <p:spPr>
          <a:xfrm>
            <a:off x="8133080" y="2176546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A143F7-3A19-4553-003C-F6F7291DE986}"/>
              </a:ext>
            </a:extLst>
          </p:cNvPr>
          <p:cNvSpPr txBox="1"/>
          <p:nvPr/>
        </p:nvSpPr>
        <p:spPr>
          <a:xfrm>
            <a:off x="8250547" y="2372582"/>
            <a:ext cx="2877391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ИСПОЛЬЗОВАНИЕ НА СКВАЖИНЕ</a:t>
            </a:r>
          </a:p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ФАЛЬСИФИЦИРОВАННОГО РЕАГЕНТА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04BBB7E-3892-FBF3-AE47-5D2F929269EF}"/>
              </a:ext>
            </a:extLst>
          </p:cNvPr>
          <p:cNvSpPr txBox="1"/>
          <p:nvPr/>
        </p:nvSpPr>
        <p:spPr>
          <a:xfrm>
            <a:off x="564507" y="3224314"/>
            <a:ext cx="328830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- изменение процесса производства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- снижение содержания активной основы (действующего вещества)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- замена действующего вещества (ДВ)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D3B1EE-F84D-2242-9702-3E758FC3683D}"/>
              </a:ext>
            </a:extLst>
          </p:cNvPr>
          <p:cNvSpPr txBox="1"/>
          <p:nvPr/>
        </p:nvSpPr>
        <p:spPr>
          <a:xfrm>
            <a:off x="4224170" y="3360087"/>
            <a:ext cx="3651100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- </a:t>
            </a:r>
            <a:r>
              <a:rPr lang="ru-RU" sz="1600" dirty="0">
                <a:latin typeface="Arial Narrow" panose="020B0606020202030204" pitchFamily="34" charset="0"/>
              </a:rPr>
              <a:t>нестабильность (расслоение, разложение) товарной формы </a:t>
            </a:r>
          </a:p>
          <a:p>
            <a:pPr>
              <a:buFontTx/>
              <a:buChar char="-"/>
            </a:pPr>
            <a:r>
              <a:rPr lang="ru-RU" sz="1600" dirty="0">
                <a:latin typeface="Arial Narrow" panose="020B0606020202030204" pitchFamily="34" charset="0"/>
              </a:rPr>
              <a:t> изменение свойств реагента во время </a:t>
            </a:r>
          </a:p>
          <a:p>
            <a:pPr>
              <a:buFontTx/>
              <a:buChar char="-"/>
            </a:pPr>
            <a:r>
              <a:rPr lang="ru-RU" sz="1600" dirty="0">
                <a:latin typeface="Arial Narrow" panose="020B0606020202030204" pitchFamily="34" charset="0"/>
              </a:rPr>
              <a:t> гарантийного срока </a:t>
            </a:r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хранение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81EEFE-6298-8856-7903-8F9F36D59A56}"/>
              </a:ext>
            </a:extLst>
          </p:cNvPr>
          <p:cNvSpPr txBox="1"/>
          <p:nvPr/>
        </p:nvSpPr>
        <p:spPr>
          <a:xfrm>
            <a:off x="8133080" y="3236976"/>
            <a:ext cx="338836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- </a:t>
            </a:r>
            <a:r>
              <a:rPr lang="ru-RU" sz="1600" dirty="0">
                <a:latin typeface="Arial Narrow" panose="020B0606020202030204" pitchFamily="34" charset="0"/>
              </a:rPr>
              <a:t>нарушение</a:t>
            </a:r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 технологического процесса Подрядчиком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- разбавление или смешение реагента</a:t>
            </a:r>
          </a:p>
          <a:p>
            <a:r>
              <a:rPr lang="ru-RU" sz="1600" dirty="0">
                <a:latin typeface="Arial Narrow" panose="020B0606020202030204" pitchFamily="34" charset="0"/>
              </a:rPr>
              <a:t>- замена реагента более дешевым аналогом</a:t>
            </a:r>
          </a:p>
        </p:txBody>
      </p:sp>
    </p:spTree>
    <p:extLst>
      <p:ext uri="{BB962C8B-B14F-4D97-AF65-F5344CB8AC3E}">
        <p14:creationId xmlns:p14="http://schemas.microsoft.com/office/powerpoint/2010/main" val="90939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4B71E8-197D-44AD-9D98-32652F0345A2}"/>
              </a:ext>
            </a:extLst>
          </p:cNvPr>
          <p:cNvSpPr txBox="1"/>
          <p:nvPr/>
        </p:nvSpPr>
        <p:spPr>
          <a:xfrm>
            <a:off x="564507" y="730854"/>
            <a:ext cx="67572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2400" b="1" dirty="0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ОПЕРАТИВНЫЙ КОНТРОЛЬ ПОДЛИННОСТИ РЕАГЕНТОВ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FC680BB-04EC-9C85-4C52-68D960CD861F}"/>
              </a:ext>
            </a:extLst>
          </p:cNvPr>
          <p:cNvSpPr txBox="1"/>
          <p:nvPr/>
        </p:nvSpPr>
        <p:spPr>
          <a:xfrm>
            <a:off x="564507" y="1282995"/>
            <a:ext cx="23339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600" dirty="0">
                <a:solidFill>
                  <a:srgbClr val="5B5B5B"/>
                </a:solidFill>
                <a:latin typeface="Arial Narrow" panose="020B0606020202030204" pitchFamily="34" charset="0"/>
              </a:rPr>
              <a:t>ПРЕДЛАГАЕМОЕ РЕШЕНИЕ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xmlns="" id="{F4CB08E2-18A2-C64D-B036-12D3C1E90FF3}"/>
              </a:ext>
            </a:extLst>
          </p:cNvPr>
          <p:cNvSpPr/>
          <p:nvPr/>
        </p:nvSpPr>
        <p:spPr>
          <a:xfrm>
            <a:off x="6996314" y="1432254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B6B23D1-B531-7110-32EE-62804A35ADDC}"/>
              </a:ext>
            </a:extLst>
          </p:cNvPr>
          <p:cNvSpPr txBox="1"/>
          <p:nvPr/>
        </p:nvSpPr>
        <p:spPr>
          <a:xfrm>
            <a:off x="7113781" y="1736011"/>
            <a:ext cx="288540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ПОСТАВКА ПРОМЫШЛЕННОЙ ПАРТИИ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45D34025-918E-8EBB-A4CA-3A421C63F574}"/>
              </a:ext>
            </a:extLst>
          </p:cNvPr>
          <p:cNvSpPr/>
          <p:nvPr/>
        </p:nvSpPr>
        <p:spPr>
          <a:xfrm>
            <a:off x="6996314" y="3258855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6506081-4606-538D-BD01-F8EEE6AF7E53}"/>
              </a:ext>
            </a:extLst>
          </p:cNvPr>
          <p:cNvSpPr txBox="1"/>
          <p:nvPr/>
        </p:nvSpPr>
        <p:spPr>
          <a:xfrm>
            <a:off x="7113781" y="3454891"/>
            <a:ext cx="2906245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ИЗМЕНЕНИЕ ХАРАКТЕРИСТИК </a:t>
            </a:r>
          </a:p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РЕАГЕНТА ПРИ ХРАНЕНИИ НА СКЛАДЕ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xmlns="" id="{6FCA1198-A81C-FE08-BB14-8224D60B4A57}"/>
              </a:ext>
            </a:extLst>
          </p:cNvPr>
          <p:cNvSpPr/>
          <p:nvPr/>
        </p:nvSpPr>
        <p:spPr>
          <a:xfrm>
            <a:off x="6996314" y="5014336"/>
            <a:ext cx="3078480" cy="843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A143F7-3A19-4553-003C-F6F7291DE986}"/>
              </a:ext>
            </a:extLst>
          </p:cNvPr>
          <p:cNvSpPr txBox="1"/>
          <p:nvPr/>
        </p:nvSpPr>
        <p:spPr>
          <a:xfrm>
            <a:off x="7113781" y="5210372"/>
            <a:ext cx="2877391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ИСПОЛЬЗОВАНИЕ НА СКВАЖИНЕ</a:t>
            </a:r>
          </a:p>
          <a:p>
            <a:r>
              <a:rPr lang="ru-RU" sz="1400" dirty="0">
                <a:solidFill>
                  <a:schemeClr val="bg1"/>
                </a:solidFill>
                <a:latin typeface="Arial Narrow" panose="020B0606020202030204" pitchFamily="34" charset="0"/>
              </a:rPr>
              <a:t>ФАЛЬСИФИЦИРОВАННОГО РЕАГЕНТА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6FA07191-BE5A-1638-91D6-D6B9184AF0A6}"/>
              </a:ext>
            </a:extLst>
          </p:cNvPr>
          <p:cNvSpPr/>
          <p:nvPr/>
        </p:nvSpPr>
        <p:spPr>
          <a:xfrm rot="16200000">
            <a:off x="-662367" y="3249492"/>
            <a:ext cx="3078480" cy="843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26882C-A200-75A3-E4F5-D77183F6D3F4}"/>
              </a:ext>
            </a:extLst>
          </p:cNvPr>
          <p:cNvSpPr txBox="1"/>
          <p:nvPr/>
        </p:nvSpPr>
        <p:spPr>
          <a:xfrm rot="16200000">
            <a:off x="-589377" y="3296194"/>
            <a:ext cx="29737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ru-RU" sz="1400" b="1" dirty="0">
                <a:solidFill>
                  <a:srgbClr val="5B5B5B"/>
                </a:solidFill>
                <a:latin typeface="Arial Narrow" panose="020B0606020202030204" pitchFamily="34" charset="0"/>
              </a:rPr>
              <a:t>СОЗДАНИЕ УНИКАЛЬНОГО </a:t>
            </a:r>
          </a:p>
          <a:p>
            <a:pPr algn="ctr"/>
            <a:r>
              <a:rPr lang="ru-RU" sz="1400" b="1" dirty="0">
                <a:solidFill>
                  <a:srgbClr val="5B5B5B"/>
                </a:solidFill>
                <a:latin typeface="Arial Narrow" panose="020B0606020202030204" pitchFamily="34" charset="0"/>
              </a:rPr>
              <a:t>ЦИФРОВОГО</a:t>
            </a:r>
            <a:r>
              <a:rPr lang="ru-RU" sz="1400" dirty="0">
                <a:latin typeface="Arial Narrow" panose="020B0606020202030204" pitchFamily="34" charset="0"/>
              </a:rPr>
              <a:t> ОБРАЗА РЕАГЕНТА </a:t>
            </a:r>
            <a:r>
              <a:rPr lang="ru-RU" sz="1400" cap="all" dirty="0">
                <a:latin typeface="Arial Narrow" panose="020B0606020202030204" pitchFamily="34" charset="0"/>
              </a:rPr>
              <a:t>отражающего его состав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xmlns="" id="{5E03DD44-ED64-47E6-B372-C5E162BDE0BB}"/>
              </a:ext>
            </a:extLst>
          </p:cNvPr>
          <p:cNvSpPr/>
          <p:nvPr/>
        </p:nvSpPr>
        <p:spPr>
          <a:xfrm rot="16200000">
            <a:off x="1004802" y="4286027"/>
            <a:ext cx="1380021" cy="4686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137A318D-8388-8C9E-9165-523E5402C614}"/>
              </a:ext>
            </a:extLst>
          </p:cNvPr>
          <p:cNvSpPr/>
          <p:nvPr/>
        </p:nvSpPr>
        <p:spPr>
          <a:xfrm rot="16200000">
            <a:off x="1004804" y="2588138"/>
            <a:ext cx="1380021" cy="4686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BC74077-70BA-77E9-041F-8A5A8BE60111}"/>
              </a:ext>
            </a:extLst>
          </p:cNvPr>
          <p:cNvSpPr txBox="1"/>
          <p:nvPr/>
        </p:nvSpPr>
        <p:spPr>
          <a:xfrm rot="16200000">
            <a:off x="1234195" y="4423841"/>
            <a:ext cx="83035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ru-RU" sz="1400" b="1" dirty="0">
                <a:solidFill>
                  <a:srgbClr val="5B5B5B"/>
                </a:solidFill>
                <a:latin typeface="Arial Narrow" panose="020B0606020202030204" pitchFamily="34" charset="0"/>
              </a:rPr>
              <a:t>МЕТОДИКА</a:t>
            </a:r>
            <a:endParaRPr lang="ru-RU" sz="1400" dirty="0"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6790CE3-D959-E862-A40C-D25651B39630}"/>
              </a:ext>
            </a:extLst>
          </p:cNvPr>
          <p:cNvSpPr txBox="1"/>
          <p:nvPr/>
        </p:nvSpPr>
        <p:spPr>
          <a:xfrm rot="16200000">
            <a:off x="1307688" y="2709283"/>
            <a:ext cx="77425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ru-RU" sz="1400" dirty="0">
                <a:latin typeface="Arial Narrow" panose="020B0606020202030204" pitchFamily="34" charset="0"/>
              </a:rPr>
              <a:t>П</a:t>
            </a:r>
            <a:r>
              <a:rPr lang="ru-RU" sz="1400" b="1" dirty="0">
                <a:solidFill>
                  <a:srgbClr val="5B5B5B"/>
                </a:solidFill>
                <a:latin typeface="Arial Narrow" panose="020B0606020202030204" pitchFamily="34" charset="0"/>
              </a:rPr>
              <a:t>РИБОРЫ</a:t>
            </a:r>
            <a:endParaRPr lang="ru-RU" sz="1400" dirty="0">
              <a:latin typeface="Arial Narrow" panose="020B0606020202030204" pitchFamily="34" charset="0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xmlns="" id="{35083853-0D86-CBBF-1259-704CDD97C6DA}"/>
              </a:ext>
            </a:extLst>
          </p:cNvPr>
          <p:cNvSpPr/>
          <p:nvPr/>
        </p:nvSpPr>
        <p:spPr>
          <a:xfrm>
            <a:off x="2437328" y="2954896"/>
            <a:ext cx="3078480" cy="14554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D8FEE5C-E092-F303-B8E7-BE68762138F3}"/>
              </a:ext>
            </a:extLst>
          </p:cNvPr>
          <p:cNvSpPr txBox="1"/>
          <p:nvPr/>
        </p:nvSpPr>
        <p:spPr>
          <a:xfrm>
            <a:off x="2833627" y="3357329"/>
            <a:ext cx="2285882" cy="64633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ru-RU" sz="1400" dirty="0">
                <a:latin typeface="Arial Narrow" panose="020B0606020202030204" pitchFamily="34" charset="0"/>
              </a:rPr>
              <a:t>БАЗА УНИКАЛЬНЫХ ОБРАЗОВ</a:t>
            </a:r>
          </a:p>
          <a:p>
            <a:pPr algn="ctr"/>
            <a:r>
              <a:rPr lang="ru-RU" sz="1400" dirty="0">
                <a:latin typeface="Arial Narrow" panose="020B0606020202030204" pitchFamily="34" charset="0"/>
              </a:rPr>
              <a:t>РЕАГЕНТОВ ИСПОЛЬЗУЕМЫХ </a:t>
            </a:r>
          </a:p>
          <a:p>
            <a:pPr algn="ctr"/>
            <a:r>
              <a:rPr lang="ru-RU" sz="1400" dirty="0">
                <a:latin typeface="Arial Narrow" panose="020B0606020202030204" pitchFamily="34" charset="0"/>
              </a:rPr>
              <a:t>В СВОЕЙ ДЕЯТЕЛЬНОСТИ 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xmlns="" id="{0892A845-83E8-97A2-E0C0-710BAC49E8FC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5515808" y="1853894"/>
            <a:ext cx="1480506" cy="182875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xmlns="" id="{98638093-8ADE-6669-7CEC-E9E3C8B8789D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 flipV="1">
            <a:off x="5515808" y="3680495"/>
            <a:ext cx="1480506" cy="215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xmlns="" id="{0F70509E-E658-45B1-200A-829B07B07126}"/>
              </a:ext>
            </a:extLst>
          </p:cNvPr>
          <p:cNvCxnSpPr>
            <a:cxnSpLocks/>
            <a:stCxn id="31" idx="3"/>
            <a:endCxn id="22" idx="1"/>
          </p:cNvCxnSpPr>
          <p:nvPr/>
        </p:nvCxnSpPr>
        <p:spPr>
          <a:xfrm>
            <a:off x="5515808" y="3682645"/>
            <a:ext cx="1480506" cy="175333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xmlns="" id="{D8BB405C-ACBF-00BB-74CA-1D98F32C93F8}"/>
              </a:ext>
            </a:extLst>
          </p:cNvPr>
          <p:cNvSpPr/>
          <p:nvPr/>
        </p:nvSpPr>
        <p:spPr>
          <a:xfrm>
            <a:off x="7000848" y="2376799"/>
            <a:ext cx="1480506" cy="41227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xmlns="" id="{BD0608CA-BF67-720B-6387-99552AAEADA3}"/>
              </a:ext>
            </a:extLst>
          </p:cNvPr>
          <p:cNvSpPr/>
          <p:nvPr/>
        </p:nvSpPr>
        <p:spPr>
          <a:xfrm>
            <a:off x="8594288" y="2376799"/>
            <a:ext cx="1480506" cy="4122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DFDBF79-3052-8D62-5A7E-CF3FE6E338FD}"/>
              </a:ext>
            </a:extLst>
          </p:cNvPr>
          <p:cNvSpPr txBox="1"/>
          <p:nvPr/>
        </p:nvSpPr>
        <p:spPr>
          <a:xfrm>
            <a:off x="7109248" y="2422526"/>
            <a:ext cx="1328890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НЕ СООТВЕТСТВУЕТ</a:t>
            </a:r>
          </a:p>
          <a:p>
            <a:r>
              <a:rPr lang="ru-RU" sz="1000" dirty="0">
                <a:solidFill>
                  <a:schemeClr val="bg1"/>
                </a:solidFill>
                <a:latin typeface="Arial Narrow" panose="020B0606020202030204" pitchFamily="34" charset="0"/>
              </a:rPr>
              <a:t>ЦИФРОВОМУ ОБРАЗУ</a:t>
            </a:r>
            <a:endParaRPr lang="ru-RU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46E7D07-ADD4-5487-CDCD-EF5F2138D349}"/>
              </a:ext>
            </a:extLst>
          </p:cNvPr>
          <p:cNvSpPr txBox="1"/>
          <p:nvPr/>
        </p:nvSpPr>
        <p:spPr>
          <a:xfrm>
            <a:off x="8708568" y="2398492"/>
            <a:ext cx="1168590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 СООТВЕТСТВУЕТ</a:t>
            </a:r>
            <a:endParaRPr lang="en-US" sz="1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ru-RU" sz="1000" dirty="0">
                <a:solidFill>
                  <a:schemeClr val="tx1"/>
                </a:solidFill>
                <a:latin typeface="Arial Narrow" panose="020B0606020202030204" pitchFamily="34" charset="0"/>
              </a:rPr>
              <a:t>ЦИФРОВОМУ ОБРАЗУ</a:t>
            </a:r>
          </a:p>
        </p:txBody>
      </p:sp>
      <p:sp>
        <p:nvSpPr>
          <p:cNvPr id="54" name="Стрелка: пятиугольник 53">
            <a:extLst>
              <a:ext uri="{FF2B5EF4-FFF2-40B4-BE49-F238E27FC236}">
                <a16:creationId xmlns:a16="http://schemas.microsoft.com/office/drawing/2014/main" xmlns="" id="{1A09CB1C-236A-C894-ECC0-FC7FCB230567}"/>
              </a:ext>
            </a:extLst>
          </p:cNvPr>
          <p:cNvSpPr/>
          <p:nvPr/>
        </p:nvSpPr>
        <p:spPr>
          <a:xfrm>
            <a:off x="10210800" y="2376799"/>
            <a:ext cx="342816" cy="41227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xmlns="" id="{27247AC8-027D-00EB-EC87-144F1499C911}"/>
              </a:ext>
            </a:extLst>
          </p:cNvPr>
          <p:cNvSpPr/>
          <p:nvPr/>
        </p:nvSpPr>
        <p:spPr>
          <a:xfrm>
            <a:off x="7000848" y="6007020"/>
            <a:ext cx="1480506" cy="41227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xmlns="" id="{2BD2B510-C763-2438-50AE-8989FA29E2B6}"/>
              </a:ext>
            </a:extLst>
          </p:cNvPr>
          <p:cNvSpPr/>
          <p:nvPr/>
        </p:nvSpPr>
        <p:spPr>
          <a:xfrm>
            <a:off x="8594288" y="6007020"/>
            <a:ext cx="1480506" cy="4122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566D6EF-5EB0-4721-6734-4D6E46150D37}"/>
              </a:ext>
            </a:extLst>
          </p:cNvPr>
          <p:cNvSpPr txBox="1"/>
          <p:nvPr/>
        </p:nvSpPr>
        <p:spPr>
          <a:xfrm>
            <a:off x="7351667" y="6129692"/>
            <a:ext cx="744614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cap="all" dirty="0">
                <a:solidFill>
                  <a:schemeClr val="bg1"/>
                </a:solidFill>
                <a:latin typeface="Arial Narrow" panose="020B0606020202030204" pitchFamily="34" charset="0"/>
              </a:rPr>
              <a:t>«</a:t>
            </a:r>
            <a:r>
              <a:rPr lang="en-US" sz="1200" b="1" cap="all" dirty="0">
                <a:solidFill>
                  <a:schemeClr val="bg1"/>
                </a:solidFill>
                <a:latin typeface="Arial Narrow" panose="020B0606020202030204" pitchFamily="34" charset="0"/>
              </a:rPr>
              <a:t>FALSE</a:t>
            </a:r>
            <a:r>
              <a:rPr lang="ru-RU" sz="1200" b="1" cap="all" dirty="0">
                <a:solidFill>
                  <a:schemeClr val="bg1"/>
                </a:solidFill>
                <a:latin typeface="Arial Narrow" panose="020B0606020202030204" pitchFamily="34" charset="0"/>
              </a:rPr>
              <a:t>»</a:t>
            </a:r>
            <a:r>
              <a:rPr lang="en-US" sz="1200" b="1" cap="all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endParaRPr lang="ru-RU" sz="1200" cap="all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35C9147-F53A-B7C3-B86D-B591C6233B27}"/>
              </a:ext>
            </a:extLst>
          </p:cNvPr>
          <p:cNvSpPr txBox="1"/>
          <p:nvPr/>
        </p:nvSpPr>
        <p:spPr>
          <a:xfrm>
            <a:off x="9055811" y="6120825"/>
            <a:ext cx="52097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 «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TRUE</a:t>
            </a:r>
            <a:r>
              <a:rPr lang="ru-RU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»</a:t>
            </a:r>
            <a:endParaRPr lang="ru-RU" sz="12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2" name="Стрелка: пятиугольник 61">
            <a:extLst>
              <a:ext uri="{FF2B5EF4-FFF2-40B4-BE49-F238E27FC236}">
                <a16:creationId xmlns:a16="http://schemas.microsoft.com/office/drawing/2014/main" xmlns="" id="{3AF79268-9ED2-D13A-BB56-843AAEAF918E}"/>
              </a:ext>
            </a:extLst>
          </p:cNvPr>
          <p:cNvSpPr/>
          <p:nvPr/>
        </p:nvSpPr>
        <p:spPr>
          <a:xfrm>
            <a:off x="10210800" y="6007020"/>
            <a:ext cx="342816" cy="41227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: скругленные углы 62">
            <a:extLst>
              <a:ext uri="{FF2B5EF4-FFF2-40B4-BE49-F238E27FC236}">
                <a16:creationId xmlns:a16="http://schemas.microsoft.com/office/drawing/2014/main" xmlns="" id="{5D72B79D-CCC4-2351-3BEC-3BA5AEB151B9}"/>
              </a:ext>
            </a:extLst>
          </p:cNvPr>
          <p:cNvSpPr/>
          <p:nvPr/>
        </p:nvSpPr>
        <p:spPr>
          <a:xfrm>
            <a:off x="6996314" y="4174906"/>
            <a:ext cx="1480506" cy="41227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xmlns="" id="{02AE57B5-4702-BB61-AE21-F2CDA607ECC9}"/>
              </a:ext>
            </a:extLst>
          </p:cNvPr>
          <p:cNvSpPr/>
          <p:nvPr/>
        </p:nvSpPr>
        <p:spPr>
          <a:xfrm>
            <a:off x="8589754" y="4174906"/>
            <a:ext cx="1480506" cy="4122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4CC1F79-422A-E900-24D8-3B38A76C96C1}"/>
              </a:ext>
            </a:extLst>
          </p:cNvPr>
          <p:cNvSpPr txBox="1"/>
          <p:nvPr/>
        </p:nvSpPr>
        <p:spPr>
          <a:xfrm>
            <a:off x="7104714" y="4297578"/>
            <a:ext cx="90569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ИЗМЕНИЛИСЬ</a:t>
            </a:r>
            <a:endParaRPr lang="ru-RU"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31BC8C0-849A-C578-6B20-5501BD520C13}"/>
              </a:ext>
            </a:extLst>
          </p:cNvPr>
          <p:cNvSpPr txBox="1"/>
          <p:nvPr/>
        </p:nvSpPr>
        <p:spPr>
          <a:xfrm>
            <a:off x="8704034" y="4273544"/>
            <a:ext cx="111729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1200" b="1" dirty="0">
                <a:solidFill>
                  <a:schemeClr val="tx1"/>
                </a:solidFill>
                <a:latin typeface="Arial Narrow" panose="020B0606020202030204" pitchFamily="34" charset="0"/>
              </a:rPr>
              <a:t>НЕ ИЗМЕНИЛИСЬ</a:t>
            </a:r>
            <a:endParaRPr lang="ru-RU" sz="12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7" name="Стрелка: пятиугольник 66">
            <a:extLst>
              <a:ext uri="{FF2B5EF4-FFF2-40B4-BE49-F238E27FC236}">
                <a16:creationId xmlns:a16="http://schemas.microsoft.com/office/drawing/2014/main" xmlns="" id="{F1BC2C56-CE29-A22A-F3EB-5EC1E8B4B338}"/>
              </a:ext>
            </a:extLst>
          </p:cNvPr>
          <p:cNvSpPr/>
          <p:nvPr/>
        </p:nvSpPr>
        <p:spPr>
          <a:xfrm>
            <a:off x="10206266" y="4174906"/>
            <a:ext cx="342816" cy="412277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xmlns="" id="{B8132D0F-96A1-4244-59B6-4D8009108434}"/>
              </a:ext>
            </a:extLst>
          </p:cNvPr>
          <p:cNvSpPr/>
          <p:nvPr/>
        </p:nvSpPr>
        <p:spPr>
          <a:xfrm rot="16200000">
            <a:off x="9157696" y="3987523"/>
            <a:ext cx="4162508" cy="843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E41A1ED-29EF-243A-8431-3B0F5FF55919}"/>
              </a:ext>
            </a:extLst>
          </p:cNvPr>
          <p:cNvSpPr txBox="1"/>
          <p:nvPr/>
        </p:nvSpPr>
        <p:spPr>
          <a:xfrm rot="16200000">
            <a:off x="9425803" y="4154707"/>
            <a:ext cx="355169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ru-RU" sz="1600" b="1" dirty="0">
                <a:solidFill>
                  <a:srgbClr val="5B5B5B"/>
                </a:solidFill>
                <a:latin typeface="Arial Narrow" panose="020B0606020202030204" pitchFamily="34" charset="0"/>
              </a:rPr>
              <a:t>ИСПОЛЬЗОВАНИЕ</a:t>
            </a:r>
          </a:p>
          <a:p>
            <a:pPr algn="ctr"/>
            <a:r>
              <a:rPr lang="ru-RU" sz="1600" dirty="0">
                <a:latin typeface="Arial Narrow" panose="020B0606020202030204" pitchFamily="34" charset="0"/>
              </a:rPr>
              <a:t>ПОЛУЧЕНИЕ ПЛАНИРУЕМОГО ЭФФЕКТА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EFCD83D5-6904-BF3D-5BAD-E7FE1C383A30}"/>
              </a:ext>
            </a:extLst>
          </p:cNvPr>
          <p:cNvSpPr txBox="1"/>
          <p:nvPr/>
        </p:nvSpPr>
        <p:spPr>
          <a:xfrm>
            <a:off x="7000848" y="279025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 Narrow" panose="020B0606020202030204" pitchFamily="34" charset="0"/>
              </a:rPr>
              <a:t>Отказ в приобретении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12F5E5F-4B03-22B4-ABA6-8C562188083C}"/>
              </a:ext>
            </a:extLst>
          </p:cNvPr>
          <p:cNvSpPr txBox="1"/>
          <p:nvPr/>
        </p:nvSpPr>
        <p:spPr>
          <a:xfrm>
            <a:off x="7005258" y="4598087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 Narrow" panose="020B0606020202030204" pitchFamily="34" charset="0"/>
              </a:rPr>
              <a:t>Замена по гарантии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FACE759-A620-764C-9E5B-56FF1C9E96B9}"/>
              </a:ext>
            </a:extLst>
          </p:cNvPr>
          <p:cNvSpPr txBox="1"/>
          <p:nvPr/>
        </p:nvSpPr>
        <p:spPr>
          <a:xfrm>
            <a:off x="7052726" y="6386369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Arial Narrow" panose="020B0606020202030204" pitchFamily="34" charset="0"/>
              </a:rPr>
              <a:t>Штраф Подрядчику</a:t>
            </a:r>
          </a:p>
        </p:txBody>
      </p:sp>
    </p:spTree>
    <p:extLst>
      <p:ext uri="{BB962C8B-B14F-4D97-AF65-F5344CB8AC3E}">
        <p14:creationId xmlns:p14="http://schemas.microsoft.com/office/powerpoint/2010/main" val="31843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4B71E8-197D-44AD-9D98-32652F0345A2}"/>
              </a:ext>
            </a:extLst>
          </p:cNvPr>
          <p:cNvSpPr txBox="1"/>
          <p:nvPr/>
        </p:nvSpPr>
        <p:spPr>
          <a:xfrm>
            <a:off x="564507" y="730854"/>
            <a:ext cx="67572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2400" b="1" dirty="0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ОПЕРАТИВНЫЙ КОНТРОЛЬ ПОДЛИННОСТИ РЕАГЕНТОВ</a:t>
            </a:r>
            <a:endParaRPr lang="ru-RU" sz="2400" dirty="0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xmlns="" id="{96114584-7F29-54FC-082C-D1B05138B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10129" y="3583700"/>
            <a:ext cx="1086609" cy="1076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Заголовок 1">
            <a:extLst>
              <a:ext uri="{FF2B5EF4-FFF2-40B4-BE49-F238E27FC236}">
                <a16:creationId xmlns:a16="http://schemas.microsoft.com/office/drawing/2014/main" xmlns="" id="{E5CEBFFD-33E5-BCFE-814C-FEDD4BF41395}"/>
              </a:ext>
            </a:extLst>
          </p:cNvPr>
          <p:cNvSpPr txBox="1">
            <a:spLocks/>
          </p:cNvSpPr>
          <p:nvPr/>
        </p:nvSpPr>
        <p:spPr>
          <a:xfrm>
            <a:off x="564507" y="1300894"/>
            <a:ext cx="11589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24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altLang="ru-RU" sz="1600" spc="500" dirty="0"/>
              <a:t>ВЫВОДЫ</a:t>
            </a:r>
          </a:p>
        </p:txBody>
      </p:sp>
      <p:pic>
        <p:nvPicPr>
          <p:cNvPr id="48" name="Picture 12" descr="https://www.press.lv/wp-content/uploads/2017/03/Water_analisis_b.jpg">
            <a:extLst>
              <a:ext uri="{FF2B5EF4-FFF2-40B4-BE49-F238E27FC236}">
                <a16:creationId xmlns:a16="http://schemas.microsoft.com/office/drawing/2014/main" xmlns="" id="{E7EB8527-5C05-74CC-50A9-ED3CDA7D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548" r="17678"/>
          <a:stretch>
            <a:fillRect/>
          </a:stretch>
        </p:blipFill>
        <p:spPr bwMode="auto">
          <a:xfrm>
            <a:off x="1355834" y="3603573"/>
            <a:ext cx="1322854" cy="109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14" descr="https://sro-is.ru/common/wp-content/uploads/2020/12/8d4367d66d982f08895b15c4ecb2ba1d.jpg">
            <a:extLst>
              <a:ext uri="{FF2B5EF4-FFF2-40B4-BE49-F238E27FC236}">
                <a16:creationId xmlns:a16="http://schemas.microsoft.com/office/drawing/2014/main" xmlns="" id="{D8902BF2-CD5E-D0F4-C64C-449903E0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3141" r="5781" b="5000"/>
          <a:stretch>
            <a:fillRect/>
          </a:stretch>
        </p:blipFill>
        <p:spPr bwMode="auto">
          <a:xfrm>
            <a:off x="4945144" y="3625389"/>
            <a:ext cx="1675623" cy="1097822"/>
          </a:xfrm>
          <a:prstGeom prst="rect">
            <a:avLst/>
          </a:prstGeom>
          <a:noFill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7F778D9-4D62-31CF-A642-B1441E240790}"/>
              </a:ext>
            </a:extLst>
          </p:cNvPr>
          <p:cNvSpPr txBox="1"/>
          <p:nvPr/>
        </p:nvSpPr>
        <p:spPr>
          <a:xfrm>
            <a:off x="4091098" y="1838928"/>
            <a:ext cx="3771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ОПЕРАТИВНЫЙ КОНТРОЛЬ В ПРОМЫСЛОВЫХ УСЛОВИЯХ</a:t>
            </a:r>
            <a:endParaRPr lang="ru-RU" sz="2400" dirty="0">
              <a:solidFill>
                <a:srgbClr val="5B5B5B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7BAB0EC-8512-4EE5-9AAD-BC4B0F9EB4CD}"/>
              </a:ext>
            </a:extLst>
          </p:cNvPr>
          <p:cNvSpPr txBox="1"/>
          <p:nvPr/>
        </p:nvSpPr>
        <p:spPr>
          <a:xfrm>
            <a:off x="564507" y="2240266"/>
            <a:ext cx="2978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СНИЖЕНИЕ ВРЕМЕНИ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4D8500E-3567-8B41-14E0-C49E5FC27BA3}"/>
              </a:ext>
            </a:extLst>
          </p:cNvPr>
          <p:cNvSpPr txBox="1"/>
          <p:nvPr/>
        </p:nvSpPr>
        <p:spPr>
          <a:xfrm>
            <a:off x="8140778" y="1978620"/>
            <a:ext cx="3829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КОНТРОЛЬ СВОЙСТВ РЕАГЕНТОВ ПРИ ХРАНЕНИИ 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xmlns="" id="{663E68AB-AF78-C42A-9ECB-8067AA7C52A0}"/>
              </a:ext>
            </a:extLst>
          </p:cNvPr>
          <p:cNvCxnSpPr>
            <a:cxnSpLocks/>
          </p:cNvCxnSpPr>
          <p:nvPr/>
        </p:nvCxnSpPr>
        <p:spPr>
          <a:xfrm>
            <a:off x="3885504" y="1858527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xmlns="" id="{7C387DED-B334-C732-863C-8DA92A03C810}"/>
              </a:ext>
            </a:extLst>
          </p:cNvPr>
          <p:cNvCxnSpPr>
            <a:cxnSpLocks/>
          </p:cNvCxnSpPr>
          <p:nvPr/>
        </p:nvCxnSpPr>
        <p:spPr>
          <a:xfrm>
            <a:off x="7827584" y="1858527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88E0993-6CC7-247C-1EF9-B2275B336DE7}"/>
              </a:ext>
            </a:extLst>
          </p:cNvPr>
          <p:cNvSpPr txBox="1"/>
          <p:nvPr/>
        </p:nvSpPr>
        <p:spPr>
          <a:xfrm>
            <a:off x="4163348" y="3129047"/>
            <a:ext cx="267462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ru-RU"/>
            </a:defPPr>
            <a:lvl1pPr algn="just">
              <a:spcBef>
                <a:spcPts val="600"/>
              </a:spcBef>
              <a:spcAft>
                <a:spcPts val="600"/>
              </a:spcAft>
              <a:defRPr sz="120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Отсутствует необходимость доставки пробы реагента в химическую лабораторию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F5270CD0-952E-6D02-8826-5AA114B6FCC9}"/>
              </a:ext>
            </a:extLst>
          </p:cNvPr>
          <p:cNvSpPr txBox="1"/>
          <p:nvPr/>
        </p:nvSpPr>
        <p:spPr>
          <a:xfrm>
            <a:off x="8236329" y="2853249"/>
            <a:ext cx="343421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Наблюдение за изменением характеристик реагента в гарантийный срок, а также выявление несоответствия условий хранения реагента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A7BF760-5711-7203-182F-65FE0F577FFD}"/>
              </a:ext>
            </a:extLst>
          </p:cNvPr>
          <p:cNvSpPr txBox="1"/>
          <p:nvPr/>
        </p:nvSpPr>
        <p:spPr>
          <a:xfrm>
            <a:off x="716073" y="2852278"/>
            <a:ext cx="267462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сократить затраты времени на контроль качества реагентов от 29 до 1 часа.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16609F7-DF7A-FB93-10FB-16A69E3AE053}"/>
              </a:ext>
            </a:extLst>
          </p:cNvPr>
          <p:cNvSpPr txBox="1"/>
          <p:nvPr/>
        </p:nvSpPr>
        <p:spPr>
          <a:xfrm>
            <a:off x="662325" y="4816995"/>
            <a:ext cx="10885809" cy="10259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Предлагаемая технология решает множество задач и проблем возникающих при использовании реагентов в своей деятельности и их оборотом, от недобросовестности поставщиков и подрядчиков, до выявления не совершенности внутренних процессов, что положительно сказывается на достижении планируемых физических и экономических  эффектов от использования реагентов.</a:t>
            </a:r>
          </a:p>
        </p:txBody>
      </p:sp>
    </p:spTree>
    <p:extLst>
      <p:ext uri="{BB962C8B-B14F-4D97-AF65-F5344CB8AC3E}">
        <p14:creationId xmlns:p14="http://schemas.microsoft.com/office/powerpoint/2010/main" val="323878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4B71E8-197D-44AD-9D98-32652F0345A2}"/>
              </a:ext>
            </a:extLst>
          </p:cNvPr>
          <p:cNvSpPr txBox="1"/>
          <p:nvPr/>
        </p:nvSpPr>
        <p:spPr>
          <a:xfrm>
            <a:off x="564507" y="730854"/>
            <a:ext cx="67572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2400" b="1" dirty="0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ОПЕРАТИВНЫЙ КОНТРОЛЬ ПОДЛИННОСТИ РЕАГЕНТОВ</a:t>
            </a:r>
            <a:endParaRPr lang="ru-RU" sz="2400" dirty="0"/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xmlns="" id="{E5CEBFFD-33E5-BCFE-814C-FEDD4BF41395}"/>
              </a:ext>
            </a:extLst>
          </p:cNvPr>
          <p:cNvSpPr txBox="1">
            <a:spLocks/>
          </p:cNvSpPr>
          <p:nvPr/>
        </p:nvSpPr>
        <p:spPr>
          <a:xfrm>
            <a:off x="624041" y="1550014"/>
            <a:ext cx="400148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24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altLang="ru-RU" sz="1600" spc="500" dirty="0"/>
              <a:t>ВАРИАНТЫ СОТРУДНИЧЕСТВА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7BAB0EC-8512-4EE5-9AAD-BC4B0F9EB4CD}"/>
              </a:ext>
            </a:extLst>
          </p:cNvPr>
          <p:cNvSpPr txBox="1"/>
          <p:nvPr/>
        </p:nvSpPr>
        <p:spPr>
          <a:xfrm>
            <a:off x="624041" y="2446404"/>
            <a:ext cx="2978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ПРОДАЖА МЕТОДИКИ, ПО И ПРИБОРОВ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4D8500E-3567-8B41-14E0-C49E5FC27BA3}"/>
              </a:ext>
            </a:extLst>
          </p:cNvPr>
          <p:cNvSpPr txBox="1"/>
          <p:nvPr/>
        </p:nvSpPr>
        <p:spPr>
          <a:xfrm>
            <a:off x="8170545" y="2446404"/>
            <a:ext cx="3829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ОКАЗАНИЕ УСЛУГ ПО ИДЕНТИФИКАЦИИ ПОДЛИННОСТИ  </a:t>
            </a:r>
            <a:endParaRPr lang="ru-RU" sz="2400" dirty="0">
              <a:latin typeface="Arial Narrow" panose="020B0606020202030204" pitchFamily="34" charset="0"/>
            </a:endParaRP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xmlns="" id="{663E68AB-AF78-C42A-9ECB-8067AA7C52A0}"/>
              </a:ext>
            </a:extLst>
          </p:cNvPr>
          <p:cNvCxnSpPr>
            <a:cxnSpLocks/>
          </p:cNvCxnSpPr>
          <p:nvPr/>
        </p:nvCxnSpPr>
        <p:spPr>
          <a:xfrm>
            <a:off x="3915271" y="2425181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xmlns="" id="{7C387DED-B334-C732-863C-8DA92A03C810}"/>
              </a:ext>
            </a:extLst>
          </p:cNvPr>
          <p:cNvCxnSpPr>
            <a:cxnSpLocks/>
          </p:cNvCxnSpPr>
          <p:nvPr/>
        </p:nvCxnSpPr>
        <p:spPr>
          <a:xfrm>
            <a:off x="7857351" y="2425181"/>
            <a:ext cx="0" cy="2157538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F5270CD0-952E-6D02-8826-5AA114B6FCC9}"/>
              </a:ext>
            </a:extLst>
          </p:cNvPr>
          <p:cNvSpPr txBox="1"/>
          <p:nvPr/>
        </p:nvSpPr>
        <p:spPr>
          <a:xfrm>
            <a:off x="8266096" y="3644821"/>
            <a:ext cx="343421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Включает: написание ЛНД Заказчику, организацию службы независимых супервайзеров на каждом этапе, выдача заключений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A7BF760-5711-7203-182F-65FE0F577FFD}"/>
              </a:ext>
            </a:extLst>
          </p:cNvPr>
          <p:cNvSpPr txBox="1"/>
          <p:nvPr/>
        </p:nvSpPr>
        <p:spPr>
          <a:xfrm>
            <a:off x="745840" y="3646733"/>
            <a:ext cx="2674625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>
                <a:solidFill>
                  <a:srgbClr val="5B5B5B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Включает: методологическую документация, написание ЛНД заказчика, обучение персонала заказчика и поставка адаптированных приборов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3CE37E-0643-6B6D-BD8E-8BF6C856807B}"/>
              </a:ext>
            </a:extLst>
          </p:cNvPr>
          <p:cNvSpPr txBox="1"/>
          <p:nvPr/>
        </p:nvSpPr>
        <p:spPr>
          <a:xfrm>
            <a:off x="594274" y="4582719"/>
            <a:ext cx="3320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ОПЛАТА - ЕДИНОРАЗОВО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E3760B-D9C9-E6A7-CA0C-443225F2D78E}"/>
              </a:ext>
            </a:extLst>
          </p:cNvPr>
          <p:cNvSpPr txBox="1"/>
          <p:nvPr/>
        </p:nvSpPr>
        <p:spPr>
          <a:xfrm>
            <a:off x="8170546" y="4464706"/>
            <a:ext cx="3529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5B5B5B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ОПЛАТА – МЕСЯЧНАЯ СТАВКА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DD6F401-40FC-2E4A-C253-FFAD1D52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72" y="2941624"/>
            <a:ext cx="3320998" cy="21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ловек, внутренний, группа&#10;&#10;Автоматически созданное описание">
            <a:extLst>
              <a:ext uri="{FF2B5EF4-FFF2-40B4-BE49-F238E27FC236}">
                <a16:creationId xmlns:a16="http://schemas.microsoft.com/office/drawing/2014/main" xmlns="" id="{D8B90EAA-3706-6547-B24C-A1C0CB5CA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" t="8323" r="662" b="8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xmlns="" id="{5E45870A-D9B9-DB45-87BD-27C7779E6610}"/>
              </a:ext>
            </a:extLst>
          </p:cNvPr>
          <p:cNvGrpSpPr/>
          <p:nvPr/>
        </p:nvGrpSpPr>
        <p:grpSpPr>
          <a:xfrm>
            <a:off x="0" y="5141322"/>
            <a:ext cx="11567615" cy="1467004"/>
            <a:chOff x="-58825" y="2349000"/>
            <a:chExt cx="10476000" cy="1080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xmlns="" id="{6767F1C2-9FD8-1948-A1F7-74DEF6844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8825" y="2349000"/>
              <a:ext cx="10476000" cy="1080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ACF8A5A-06EF-DA45-B199-8F57CD961287}"/>
                </a:ext>
              </a:extLst>
            </p:cNvPr>
            <p:cNvSpPr txBox="1"/>
            <p:nvPr/>
          </p:nvSpPr>
          <p:spPr>
            <a:xfrm>
              <a:off x="3466332" y="2520970"/>
              <a:ext cx="5039538" cy="74772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ru-RU" sz="3000" b="1" dirty="0">
                  <a:solidFill>
                    <a:srgbClr val="5B5B5B"/>
                  </a:solidFill>
                  <a:latin typeface="HeliosCond" panose="0200050604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ООО «ТЕТРАТЕК» </a:t>
              </a:r>
              <a:endParaRPr lang="en-US" sz="3000" b="1" dirty="0">
                <a:solidFill>
                  <a:srgbClr val="5B5B5B"/>
                </a:solidFill>
                <a:latin typeface="HeliosCond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ru-RU" sz="1600" b="1" dirty="0">
                  <a:solidFill>
                    <a:srgbClr val="5B5B5B"/>
                  </a:solidFill>
                  <a:latin typeface="HeliosCond" panose="0200050604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420089, Республика Татарстан, город Казань, улица Новаторов 2В</a:t>
              </a:r>
            </a:p>
            <a:p>
              <a:r>
                <a:rPr lang="ru-RU" sz="2000" b="1" dirty="0">
                  <a:solidFill>
                    <a:srgbClr val="5B5B5B"/>
                  </a:solidFill>
                  <a:latin typeface="HeliosCond" panose="0200050604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Телефон: +7 843 212 61 34 </a:t>
              </a:r>
              <a:r>
                <a:rPr lang="en-US" sz="2000" b="1" dirty="0">
                  <a:solidFill>
                    <a:srgbClr val="5B5B5B"/>
                  </a:solidFill>
                  <a:latin typeface="HeliosCond" panose="0200050604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E-mail: tetratec@tetratec.ru</a:t>
              </a:r>
              <a:endParaRPr lang="ru-RU" sz="2000" b="1" dirty="0">
                <a:solidFill>
                  <a:srgbClr val="5B5B5B"/>
                </a:solidFill>
                <a:latin typeface="HeliosCond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21A2AA-ABAA-4CDA-9D81-688D2989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46" y="5308246"/>
            <a:ext cx="1652205" cy="1074410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19926DFB-4ACA-409E-B276-7656B52A05D8}"/>
              </a:ext>
            </a:extLst>
          </p:cNvPr>
          <p:cNvCxnSpPr>
            <a:cxnSpLocks/>
          </p:cNvCxnSpPr>
          <p:nvPr/>
        </p:nvCxnSpPr>
        <p:spPr>
          <a:xfrm>
            <a:off x="2837793" y="5366993"/>
            <a:ext cx="0" cy="928704"/>
          </a:xfrm>
          <a:prstGeom prst="line">
            <a:avLst/>
          </a:prstGeom>
          <a:ln w="571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8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6;p23">
            <a:extLst>
              <a:ext uri="{FF2B5EF4-FFF2-40B4-BE49-F238E27FC236}">
                <a16:creationId xmlns:a16="http://schemas.microsoft.com/office/drawing/2014/main" xmlns="" id="{9492361B-B56E-4042-8AAD-4EC2213FB449}"/>
              </a:ext>
            </a:extLst>
          </p:cNvPr>
          <p:cNvSpPr txBox="1"/>
          <p:nvPr/>
        </p:nvSpPr>
        <p:spPr>
          <a:xfrm>
            <a:off x="2328401" y="1433190"/>
            <a:ext cx="882173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КОНТРОЛЬ СОДЕРЖАНИЯ ХОС В ТОВАРНОЙ И СЫРОЙ НЕФТИ ПО ГОСТ 52247 </a:t>
            </a:r>
            <a:r>
              <a:rPr lang="ru-RU" sz="1600" dirty="0">
                <a:solidFill>
                  <a:srgbClr val="F39D4F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Методы Б, В</a:t>
            </a:r>
          </a:p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ru-RU" sz="2800" dirty="0">
              <a:solidFill>
                <a:srgbClr val="5B5B5B"/>
              </a:solidFill>
              <a:latin typeface="HeliosCond" panose="02000506040000020004" pitchFamily="2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sp>
        <p:nvSpPr>
          <p:cNvPr id="17" name="Google Shape;126;p23">
            <a:extLst>
              <a:ext uri="{FF2B5EF4-FFF2-40B4-BE49-F238E27FC236}">
                <a16:creationId xmlns:a16="http://schemas.microsoft.com/office/drawing/2014/main" xmlns="" id="{814BF4C2-1A62-427D-ABB5-FA8CC6E23A04}"/>
              </a:ext>
            </a:extLst>
          </p:cNvPr>
          <p:cNvSpPr txBox="1"/>
          <p:nvPr/>
        </p:nvSpPr>
        <p:spPr>
          <a:xfrm>
            <a:off x="2328401" y="2674497"/>
            <a:ext cx="95177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ВХОДНОЙ КОНТРОЛЬ НЕФТЕПРОМЫСЛОВЫХ РЕАГЕНТОВ</a:t>
            </a:r>
          </a:p>
        </p:txBody>
      </p:sp>
      <p:sp>
        <p:nvSpPr>
          <p:cNvPr id="18" name="Google Shape;126;p23">
            <a:extLst>
              <a:ext uri="{FF2B5EF4-FFF2-40B4-BE49-F238E27FC236}">
                <a16:creationId xmlns:a16="http://schemas.microsoft.com/office/drawing/2014/main" xmlns="" id="{DF6E9FCD-74EB-4A43-A0EF-FA5A2C50C0F7}"/>
              </a:ext>
            </a:extLst>
          </p:cNvPr>
          <p:cNvSpPr txBox="1"/>
          <p:nvPr/>
        </p:nvSpPr>
        <p:spPr>
          <a:xfrm>
            <a:off x="2328401" y="3439344"/>
            <a:ext cx="8821738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ПОСТАВКА ЧИСТЫХ РАСТВОРИТЕЛЕЙ ДЛЯ АНАЛИЗА НЕФТЕПРОМЫСЛОВЫХ РЕАГЕНТОВ НА ХОС </a:t>
            </a:r>
          </a:p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1600" dirty="0">
                <a:solidFill>
                  <a:srgbClr val="F39D4F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РАСТВОРИТЕЛИ С КОНТРОЛЕМ СОДЕРЖАНИЯ ХОС</a:t>
            </a:r>
            <a:endParaRPr lang="ru-RU" sz="2800" dirty="0">
              <a:solidFill>
                <a:srgbClr val="F39D4F"/>
              </a:solidFill>
              <a:latin typeface="HeliosCond" panose="02000506040000020004" pitchFamily="2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sp>
        <p:nvSpPr>
          <p:cNvPr id="19" name="Google Shape;126;p23">
            <a:extLst>
              <a:ext uri="{FF2B5EF4-FFF2-40B4-BE49-F238E27FC236}">
                <a16:creationId xmlns:a16="http://schemas.microsoft.com/office/drawing/2014/main" xmlns="" id="{8BD19E07-75CE-42AE-B8E6-1CACD319F575}"/>
              </a:ext>
            </a:extLst>
          </p:cNvPr>
          <p:cNvSpPr txBox="1"/>
          <p:nvPr/>
        </p:nvSpPr>
        <p:spPr>
          <a:xfrm>
            <a:off x="2328404" y="4779712"/>
            <a:ext cx="882173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ОПЕРАТИВНЫЙ МОНИТОРИНГ РИСКОВ ОБРАЗОВАНИЯ ХОС ПРИ ГТМ </a:t>
            </a:r>
            <a:r>
              <a:rPr lang="ru-RU" sz="1600" dirty="0">
                <a:solidFill>
                  <a:srgbClr val="F39D4F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С ЛОКАЦИЕЙ НА МЕСТОРОЖДЕНИИ</a:t>
            </a:r>
            <a:endParaRPr lang="ru-RU" sz="2800" dirty="0">
              <a:solidFill>
                <a:srgbClr val="F39D4F"/>
              </a:solidFill>
              <a:latin typeface="HeliosCond" panose="02000506040000020004" pitchFamily="2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sp>
        <p:nvSpPr>
          <p:cNvPr id="4" name="Управляющая кнопка: &quot;Вперед&quot; или &quot;Следующий&quot; 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39E67616-ED36-446F-AF80-129D313724D6}"/>
              </a:ext>
            </a:extLst>
          </p:cNvPr>
          <p:cNvSpPr/>
          <p:nvPr/>
        </p:nvSpPr>
        <p:spPr>
          <a:xfrm>
            <a:off x="1488664" y="1671491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23" name="Управляющая кнопка: &quot;Вперед&quot; или &quot;Следующий&quot; 2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16039BC4-73CC-4D5B-9533-D425372B4124}"/>
              </a:ext>
            </a:extLst>
          </p:cNvPr>
          <p:cNvSpPr/>
          <p:nvPr/>
        </p:nvSpPr>
        <p:spPr>
          <a:xfrm>
            <a:off x="1488664" y="2720211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24" name="Управляющая кнопка: &quot;Вперед&quot; или &quot;Следующий&quot; 2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237EFEA-C3BB-4B9B-94EA-5A560B837625}"/>
              </a:ext>
            </a:extLst>
          </p:cNvPr>
          <p:cNvSpPr/>
          <p:nvPr/>
        </p:nvSpPr>
        <p:spPr>
          <a:xfrm>
            <a:off x="1488664" y="5018012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54B71E8-197D-44AD-9D98-32652F0345A2}"/>
              </a:ext>
            </a:extLst>
          </p:cNvPr>
          <p:cNvSpPr txBox="1"/>
          <p:nvPr/>
        </p:nvSpPr>
        <p:spPr>
          <a:xfrm>
            <a:off x="564507" y="669299"/>
            <a:ext cx="413414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ru-RU"/>
            </a:defPPr>
            <a:lvl1pPr>
              <a:defRPr sz="3200" b="1">
                <a:solidFill>
                  <a:srgbClr val="5B5B5B"/>
                </a:solidFill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ОКАЗЫВАЕМЫЕ УСЛУГИ.</a:t>
            </a:r>
          </a:p>
        </p:txBody>
      </p:sp>
      <p:sp>
        <p:nvSpPr>
          <p:cNvPr id="14" name="Управляющая кнопка: &quot;Вперед&quot; или &quot;Следующий&quot; 1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DEB07CB-964F-461E-BC08-3D14928DD3AB}"/>
              </a:ext>
            </a:extLst>
          </p:cNvPr>
          <p:cNvSpPr/>
          <p:nvPr/>
        </p:nvSpPr>
        <p:spPr>
          <a:xfrm>
            <a:off x="1488664" y="3510464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3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6;p23">
            <a:extLst>
              <a:ext uri="{FF2B5EF4-FFF2-40B4-BE49-F238E27FC236}">
                <a16:creationId xmlns:a16="http://schemas.microsoft.com/office/drawing/2014/main" xmlns="" id="{9492361B-B56E-4042-8AAD-4EC2213FB449}"/>
              </a:ext>
            </a:extLst>
          </p:cNvPr>
          <p:cNvSpPr txBox="1"/>
          <p:nvPr/>
        </p:nvSpPr>
        <p:spPr>
          <a:xfrm>
            <a:off x="2298904" y="1338804"/>
            <a:ext cx="8821738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АНАЛИЗ РЕАГЕНТОВ ГТМ (РЕАГЕНТЫ ДЛЯ ГРП, МУН, РИР) НА СОДЕРЖАНИЕ ХОС</a:t>
            </a:r>
          </a:p>
        </p:txBody>
      </p:sp>
      <p:sp>
        <p:nvSpPr>
          <p:cNvPr id="17" name="Google Shape;126;p23">
            <a:extLst>
              <a:ext uri="{FF2B5EF4-FFF2-40B4-BE49-F238E27FC236}">
                <a16:creationId xmlns:a16="http://schemas.microsoft.com/office/drawing/2014/main" xmlns="" id="{814BF4C2-1A62-427D-ABB5-FA8CC6E23A04}"/>
              </a:ext>
            </a:extLst>
          </p:cNvPr>
          <p:cNvSpPr txBox="1"/>
          <p:nvPr/>
        </p:nvSpPr>
        <p:spPr>
          <a:xfrm>
            <a:off x="2298906" y="2520729"/>
            <a:ext cx="8821738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АНАЛИЗ ДОБЫВАЕМОЙ ЖИДКОСТИ, ВОДЫ НА СОДЕРЖАНИЕ ХОС </a:t>
            </a:r>
            <a:r>
              <a:rPr lang="ru-RU" sz="1600" dirty="0">
                <a:solidFill>
                  <a:srgbClr val="F39D4F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С ЛОКАЦИЕЙ НА МЕСТОРОЖДЕНИИ</a:t>
            </a:r>
            <a:endParaRPr lang="ru-RU" sz="2800" dirty="0">
              <a:solidFill>
                <a:srgbClr val="F39D4F"/>
              </a:solidFill>
              <a:latin typeface="HeliosCond" panose="02000506040000020004" pitchFamily="2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sp>
        <p:nvSpPr>
          <p:cNvPr id="18" name="Google Shape;126;p23">
            <a:extLst>
              <a:ext uri="{FF2B5EF4-FFF2-40B4-BE49-F238E27FC236}">
                <a16:creationId xmlns:a16="http://schemas.microsoft.com/office/drawing/2014/main" xmlns="" id="{DF6E9FCD-74EB-4A43-A0EF-FA5A2C50C0F7}"/>
              </a:ext>
            </a:extLst>
          </p:cNvPr>
          <p:cNvSpPr txBox="1"/>
          <p:nvPr/>
        </p:nvSpPr>
        <p:spPr>
          <a:xfrm>
            <a:off x="2298904" y="3707524"/>
            <a:ext cx="8821738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АНАЛИЗ НЕФТЕПРОМЫСЛОВЫХ ХИМИЧЕСКИХ РЕАГЕНТОВ НА СОДЕРЖАНИЕ ХОС</a:t>
            </a:r>
          </a:p>
        </p:txBody>
      </p:sp>
      <p:sp>
        <p:nvSpPr>
          <p:cNvPr id="19" name="Google Shape;126;p23">
            <a:extLst>
              <a:ext uri="{FF2B5EF4-FFF2-40B4-BE49-F238E27FC236}">
                <a16:creationId xmlns:a16="http://schemas.microsoft.com/office/drawing/2014/main" xmlns="" id="{8BD19E07-75CE-42AE-B8E6-1CACD319F575}"/>
              </a:ext>
            </a:extLst>
          </p:cNvPr>
          <p:cNvSpPr txBox="1"/>
          <p:nvPr/>
        </p:nvSpPr>
        <p:spPr>
          <a:xfrm>
            <a:off x="2298907" y="4878365"/>
            <a:ext cx="8821737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ru-RU"/>
            </a:defPPr>
            <a:lvl1pPr marR="0" lvl="0" indent="0" algn="ctr" defTabSz="121917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Gotham Pro"/>
                <a:cs typeface="Arial"/>
              </a:defRPr>
            </a:lvl1pPr>
          </a:lstStyle>
          <a:p>
            <a:pPr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ru-RU" sz="2800" dirty="0">
                <a:solidFill>
                  <a:srgbClr val="5B5B5B"/>
                </a:solidFill>
                <a:latin typeface="HeliosCond" panose="0200050604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РАЗРАБОТКА МЕТОДИКИ ОПРЕДЕЛЕНИЯ ХОС. ОБУЧЕНИЕ ПЕРСОНАЛА ЗАКАЗЧИКА</a:t>
            </a:r>
          </a:p>
        </p:txBody>
      </p:sp>
      <p:sp>
        <p:nvSpPr>
          <p:cNvPr id="24" name="Управляющая кнопка: &quot;Вперед&quot; или &quot;Следующий&quot; 23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237EFEA-C3BB-4B9B-94EA-5A560B837625}"/>
              </a:ext>
            </a:extLst>
          </p:cNvPr>
          <p:cNvSpPr/>
          <p:nvPr/>
        </p:nvSpPr>
        <p:spPr>
          <a:xfrm>
            <a:off x="1459167" y="4924079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25" name="Управляющая кнопка: &quot;Вперед&quot; или &quot;Следующий&quot; 2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4FE3FD1-B5FE-441A-A06D-468DA4C6537E}"/>
              </a:ext>
            </a:extLst>
          </p:cNvPr>
          <p:cNvSpPr/>
          <p:nvPr/>
        </p:nvSpPr>
        <p:spPr>
          <a:xfrm>
            <a:off x="1459167" y="3841795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E5E327-C3AC-4F52-BD5C-C5D458E5E303}"/>
              </a:ext>
            </a:extLst>
          </p:cNvPr>
          <p:cNvSpPr txBox="1"/>
          <p:nvPr/>
        </p:nvSpPr>
        <p:spPr>
          <a:xfrm>
            <a:off x="869307" y="576031"/>
            <a:ext cx="4134145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ru-RU" sz="3200" b="1" dirty="0">
                <a:latin typeface="HeliosCond" panose="04000800000000000000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ОКАЗЫВАЕМЫЕ УСЛУГИ.</a:t>
            </a:r>
          </a:p>
        </p:txBody>
      </p:sp>
      <p:sp>
        <p:nvSpPr>
          <p:cNvPr id="9" name="Управляющая кнопка: &quot;Вперед&quot; или &quot;Следующий&quot; 8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B0E2F26B-A891-45C1-A46F-E9A641462A7A}"/>
              </a:ext>
            </a:extLst>
          </p:cNvPr>
          <p:cNvSpPr/>
          <p:nvPr/>
        </p:nvSpPr>
        <p:spPr>
          <a:xfrm>
            <a:off x="1503144" y="2604889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  <p:sp>
        <p:nvSpPr>
          <p:cNvPr id="12" name="Управляющая кнопка: &quot;Вперед&quot; или &quot;Следующий&quot;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DCD132CB-9A33-4F9F-B917-493D5193CF0E}"/>
              </a:ext>
            </a:extLst>
          </p:cNvPr>
          <p:cNvSpPr/>
          <p:nvPr/>
        </p:nvSpPr>
        <p:spPr>
          <a:xfrm>
            <a:off x="1526801" y="1432472"/>
            <a:ext cx="481781" cy="46211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3B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150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5124</TotalTime>
  <Words>585</Words>
  <Application>Microsoft Office PowerPoint</Application>
  <PresentationFormat>Широкоэкранный</PresentationFormat>
  <Paragraphs>92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Century Gothic</vt:lpstr>
      <vt:lpstr>HeliosCond</vt:lpstr>
      <vt:lpstr>Open Sans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Корешков Владимир Валерьевич</dc:creator>
  <cp:lastModifiedBy>Учетная запись Майкрософт</cp:lastModifiedBy>
  <cp:revision>111</cp:revision>
  <dcterms:created xsi:type="dcterms:W3CDTF">2021-06-04T08:14:44Z</dcterms:created>
  <dcterms:modified xsi:type="dcterms:W3CDTF">2022-07-08T09:54:18Z</dcterms:modified>
</cp:coreProperties>
</file>